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5" r:id="rId1"/>
  </p:sldMasterIdLst>
  <p:notesMasterIdLst>
    <p:notesMasterId r:id="rId23"/>
  </p:notesMasterIdLst>
  <p:sldIdLst>
    <p:sldId id="256" r:id="rId2"/>
    <p:sldId id="259" r:id="rId3"/>
    <p:sldId id="257" r:id="rId4"/>
    <p:sldId id="281" r:id="rId5"/>
    <p:sldId id="280" r:id="rId6"/>
    <p:sldId id="284" r:id="rId7"/>
    <p:sldId id="270" r:id="rId8"/>
    <p:sldId id="258" r:id="rId9"/>
    <p:sldId id="271" r:id="rId10"/>
    <p:sldId id="272" r:id="rId11"/>
    <p:sldId id="261" r:id="rId12"/>
    <p:sldId id="276" r:id="rId13"/>
    <p:sldId id="277" r:id="rId14"/>
    <p:sldId id="278" r:id="rId15"/>
    <p:sldId id="279" r:id="rId16"/>
    <p:sldId id="283" r:id="rId17"/>
    <p:sldId id="262" r:id="rId18"/>
    <p:sldId id="263" r:id="rId19"/>
    <p:sldId id="266" r:id="rId20"/>
    <p:sldId id="264" r:id="rId21"/>
    <p:sldId id="267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3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700"/>
  </p:normalViewPr>
  <p:slideViewPr>
    <p:cSldViewPr snapToGrid="0" snapToObjects="1">
      <p:cViewPr varScale="1">
        <p:scale>
          <a:sx n="81" d="100"/>
          <a:sy n="81" d="100"/>
        </p:scale>
        <p:origin x="-63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brivera:Desktop:Project%20Course:Literature%20Review%20Articles:Project%20Course%20Lit%20Review%20Plate%20Waste%20Studie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brivera:Desktop:Project%20Course:Literature%20Review%20Articles:Project%20Course%20Lit%20Review%20Plate%20Waste%20Studi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Challenge: Maintaining Budget/ Food Costs</a:t>
            </a:r>
          </a:p>
        </c:rich>
      </c:tx>
      <c:layout/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'USDA report graph'!$C$11</c:f>
              <c:strCache>
                <c:ptCount val="1"/>
                <c:pt idx="0">
                  <c:v>A Little or Moderately Challenging</c:v>
                </c:pt>
              </c:strCache>
            </c:strRef>
          </c:tx>
          <c:spPr>
            <a:solidFill>
              <a:srgbClr val="6666FF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'USDA report graph'!$B$12:$B$13</c:f>
              <c:strCache>
                <c:ptCount val="2"/>
                <c:pt idx="0">
                  <c:v>SY 2012-13</c:v>
                </c:pt>
                <c:pt idx="1">
                  <c:v>SY 2013-14</c:v>
                </c:pt>
              </c:strCache>
            </c:strRef>
          </c:cat>
          <c:val>
            <c:numRef>
              <c:f>'USDA report graph'!$C$12:$C$13</c:f>
              <c:numCache>
                <c:formatCode>General</c:formatCode>
                <c:ptCount val="2"/>
                <c:pt idx="0">
                  <c:v>23.4</c:v>
                </c:pt>
                <c:pt idx="1">
                  <c:v>32.4</c:v>
                </c:pt>
              </c:numCache>
            </c:numRef>
          </c:val>
        </c:ser>
        <c:ser>
          <c:idx val="1"/>
          <c:order val="1"/>
          <c:tx>
            <c:strRef>
              <c:f>'USDA report graph'!$D$11</c:f>
              <c:strCache>
                <c:ptCount val="1"/>
                <c:pt idx="0">
                  <c:v>Very and Extremely Challenging</c:v>
                </c:pt>
              </c:strCache>
            </c:strRef>
          </c:tx>
          <c:spPr>
            <a:solidFill>
              <a:srgbClr val="FFCC66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'USDA report graph'!$B$12:$B$13</c:f>
              <c:strCache>
                <c:ptCount val="2"/>
                <c:pt idx="0">
                  <c:v>SY 2012-13</c:v>
                </c:pt>
                <c:pt idx="1">
                  <c:v>SY 2013-14</c:v>
                </c:pt>
              </c:strCache>
            </c:strRef>
          </c:cat>
          <c:val>
            <c:numRef>
              <c:f>'USDA report graph'!$D$12:$D$13</c:f>
              <c:numCache>
                <c:formatCode>General</c:formatCode>
                <c:ptCount val="2"/>
                <c:pt idx="0">
                  <c:v>62.4</c:v>
                </c:pt>
                <c:pt idx="1">
                  <c:v>59.0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2140942088"/>
        <c:axId val="2140710584"/>
      </c:barChart>
      <c:catAx>
        <c:axId val="214094208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School Year</a:t>
                </a:r>
              </a:p>
            </c:rich>
          </c:tx>
          <c:layout/>
          <c:overlay val="0"/>
        </c:title>
        <c:numFmt formatCode="General" sourceLinked="0"/>
        <c:majorTickMark val="none"/>
        <c:minorTickMark val="none"/>
        <c:tickLblPos val="nextTo"/>
        <c:crossAx val="2140710584"/>
        <c:crosses val="autoZero"/>
        <c:auto val="1"/>
        <c:lblAlgn val="ctr"/>
        <c:lblOffset val="100"/>
        <c:noMultiLvlLbl val="0"/>
      </c:catAx>
      <c:valAx>
        <c:axId val="214071058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Percent of SFAs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2140942088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Challenge: Student Acceptance</a:t>
            </a:r>
          </a:p>
        </c:rich>
      </c:tx>
      <c:layout/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'USDA report graph'!$G$11</c:f>
              <c:strCache>
                <c:ptCount val="1"/>
                <c:pt idx="0">
                  <c:v>A Little or Moderately Challenging</c:v>
                </c:pt>
              </c:strCache>
            </c:strRef>
          </c:tx>
          <c:spPr>
            <a:solidFill>
              <a:srgbClr val="6666FF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'USDA report graph'!$F$12:$F$13</c:f>
              <c:strCache>
                <c:ptCount val="2"/>
                <c:pt idx="0">
                  <c:v>SY 2012-13</c:v>
                </c:pt>
                <c:pt idx="1">
                  <c:v>SY 2013-14</c:v>
                </c:pt>
              </c:strCache>
            </c:strRef>
          </c:cat>
          <c:val>
            <c:numRef>
              <c:f>'USDA report graph'!$G$12:$G$13</c:f>
              <c:numCache>
                <c:formatCode>General</c:formatCode>
                <c:ptCount val="2"/>
                <c:pt idx="0">
                  <c:v>24.0</c:v>
                </c:pt>
                <c:pt idx="1">
                  <c:v>35.0</c:v>
                </c:pt>
              </c:numCache>
            </c:numRef>
          </c:val>
        </c:ser>
        <c:ser>
          <c:idx val="1"/>
          <c:order val="1"/>
          <c:tx>
            <c:strRef>
              <c:f>'USDA report graph'!$H$11</c:f>
              <c:strCache>
                <c:ptCount val="1"/>
                <c:pt idx="0">
                  <c:v>Very and Extremely Challenging</c:v>
                </c:pt>
              </c:strCache>
            </c:strRef>
          </c:tx>
          <c:spPr>
            <a:solidFill>
              <a:srgbClr val="FFCC66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'USDA report graph'!$F$12:$F$13</c:f>
              <c:strCache>
                <c:ptCount val="2"/>
                <c:pt idx="0">
                  <c:v>SY 2012-13</c:v>
                </c:pt>
                <c:pt idx="1">
                  <c:v>SY 2013-14</c:v>
                </c:pt>
              </c:strCache>
            </c:strRef>
          </c:cat>
          <c:val>
            <c:numRef>
              <c:f>'USDA report graph'!$H$12:$H$13</c:f>
              <c:numCache>
                <c:formatCode>General</c:formatCode>
                <c:ptCount val="2"/>
                <c:pt idx="0">
                  <c:v>56.7</c:v>
                </c:pt>
                <c:pt idx="1">
                  <c:v>58.8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-2119903688"/>
        <c:axId val="-2117804952"/>
      </c:barChart>
      <c:catAx>
        <c:axId val="-211990368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School Year</a:t>
                </a:r>
              </a:p>
            </c:rich>
          </c:tx>
          <c:layout/>
          <c:overlay val="0"/>
        </c:title>
        <c:numFmt formatCode="General" sourceLinked="0"/>
        <c:majorTickMark val="none"/>
        <c:minorTickMark val="none"/>
        <c:tickLblPos val="nextTo"/>
        <c:crossAx val="-2117804952"/>
        <c:crosses val="autoZero"/>
        <c:auto val="1"/>
        <c:lblAlgn val="ctr"/>
        <c:lblOffset val="100"/>
        <c:noMultiLvlLbl val="0"/>
      </c:catAx>
      <c:valAx>
        <c:axId val="-211780495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Percent of SFAs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-2119903688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966AD0-C65C-D94E-B36F-E6AE525FEDBA}" type="datetimeFigureOut">
              <a:rPr lang="en-US" smtClean="0"/>
              <a:t>5/12/17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7AF473-E525-D449-9751-AD278856E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9885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Adapted from Final Rule “</a:t>
            </a:r>
            <a:r>
              <a:rPr lang="en-US" i="1" dirty="0" smtClean="0"/>
              <a:t>Nutrition Standards in the National School</a:t>
            </a:r>
            <a:r>
              <a:rPr lang="en-US" i="1" baseline="0" dirty="0" smtClean="0"/>
              <a:t> Lunch and School Breakfast Programs</a:t>
            </a:r>
            <a:r>
              <a:rPr lang="en-US" baseline="0" dirty="0" smtClean="0"/>
              <a:t>” (2012).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7AF473-E525-D449-9751-AD278856E27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3402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7AF473-E525-D449-9751-AD278856E27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4996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Adapted from</a:t>
            </a:r>
            <a:r>
              <a:rPr lang="en-US" baseline="0" dirty="0" smtClean="0"/>
              <a:t> Special Nutrition Program Operations Study (SN-OPS) SY 2013-14 Report.</a:t>
            </a:r>
            <a:r>
              <a:rPr lang="en-US" dirty="0" smtClean="0"/>
              <a:t> Data from SFA Director Survey SY 2012-13, questions</a:t>
            </a:r>
            <a:r>
              <a:rPr lang="en-US" baseline="0" dirty="0" smtClean="0"/>
              <a:t> 5.3 and 5.4; SFA Director Survey SY 2013-14, question 5.1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7AF473-E525-D449-9751-AD278856E27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9997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</a:t>
            </a:r>
            <a:r>
              <a:rPr lang="en-US" dirty="0" err="1" smtClean="0"/>
              <a:t>www.epa.gov</a:t>
            </a:r>
            <a:r>
              <a:rPr lang="en-US" dirty="0" smtClean="0"/>
              <a:t>/sites/production/files/2015-08/documents/r5_fd_wste_guidebk_020615.pdf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7AF473-E525-D449-9751-AD278856E27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0886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Source: Taylor, J. C., B. A. Yon, and R. K. Johnson.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7AF473-E525-D449-9751-AD278856E27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3699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Trading , sharing, and seconds -</a:t>
            </a:r>
            <a:r>
              <a:rPr lang="en-US" dirty="0" err="1" smtClean="0"/>
              <a:t>taylor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7AF473-E525-D449-9751-AD278856E27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0947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Source: </a:t>
            </a:r>
            <a:r>
              <a:rPr lang="en-US" i="1" dirty="0" smtClean="0"/>
              <a:t>How to Conduct a School Grade 6-12 Leftover Food and</a:t>
            </a:r>
            <a:r>
              <a:rPr lang="en-US" i="1" baseline="0" dirty="0" smtClean="0"/>
              <a:t> B</a:t>
            </a:r>
            <a:r>
              <a:rPr lang="en-US" i="1" dirty="0" smtClean="0"/>
              <a:t>everage Assessment</a:t>
            </a:r>
            <a:r>
              <a:rPr lang="en-US" dirty="0" smtClean="0"/>
              <a:t>.</a:t>
            </a:r>
            <a:r>
              <a:rPr lang="en-US" baseline="0" dirty="0" smtClean="0"/>
              <a:t> Presentation by </a:t>
            </a:r>
            <a:r>
              <a:rPr lang="en-US" dirty="0" smtClean="0"/>
              <a:t>André </a:t>
            </a:r>
            <a:r>
              <a:rPr lang="en-US" dirty="0" err="1" smtClean="0"/>
              <a:t>Villaseñor</a:t>
            </a:r>
            <a:r>
              <a:rPr lang="en-US" dirty="0" smtClean="0"/>
              <a:t> (EPA, 2017)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7AF473-E525-D449-9751-AD278856E27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0165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</a:t>
            </a:r>
            <a:r>
              <a:rPr lang="en-US" dirty="0" err="1" smtClean="0"/>
              <a:t>www.jneb.org</a:t>
            </a:r>
            <a:r>
              <a:rPr lang="en-US" dirty="0" smtClean="0"/>
              <a:t>/article/S1499-4046(16)30157-9/</a:t>
            </a:r>
            <a:r>
              <a:rPr lang="en-US" dirty="0" err="1" smtClean="0"/>
              <a:t>fulltext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https://</a:t>
            </a:r>
            <a:r>
              <a:rPr lang="en-US" dirty="0" err="1" smtClean="0"/>
              <a:t>www.smarterlunchrooms.org</a:t>
            </a:r>
            <a:r>
              <a:rPr lang="en-US" dirty="0" smtClean="0"/>
              <a:t>/sites/default/files/documents/SLIDES-%20August%20Workshop%20NTTT.pdf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7AF473-E525-D449-9751-AD278856E27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5531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PHOTO: NICHOLAS GRINER/HOWARD COUNTY PUBLIC SCHOOL SYSTEM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 https://</a:t>
            </a:r>
            <a:r>
              <a:rPr lang="en-US" dirty="0" err="1" smtClean="0"/>
              <a:t>www.wsj.com</a:t>
            </a:r>
            <a:r>
              <a:rPr lang="en-US" dirty="0" smtClean="0"/>
              <a:t>/articles/how-schools-can-get-children-to-eat-their-vegetables-1487944388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7AF473-E525-D449-9751-AD278856E27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074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AA508-F0CD-46EA-95FB-26B559A0B5D9}" type="datetimeFigureOut">
              <a:rPr lang="en-US" smtClean="0"/>
              <a:t>5/12/17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AA508-F0CD-46EA-95FB-26B559A0B5D9}" type="datetimeFigureOut">
              <a:rPr lang="en-US" smtClean="0"/>
              <a:t>5/12/17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AA508-F0CD-46EA-95FB-26B559A0B5D9}" type="datetimeFigureOut">
              <a:rPr lang="en-US" smtClean="0"/>
              <a:t>5/12/17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AA508-F0CD-46EA-95FB-26B559A0B5D9}" type="datetimeFigureOut">
              <a:rPr lang="en-US" smtClean="0"/>
              <a:t>5/12/17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AA508-F0CD-46EA-95FB-26B559A0B5D9}" type="datetimeFigureOut">
              <a:rPr lang="en-US" smtClean="0"/>
              <a:t>5/12/17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AA508-F0CD-46EA-95FB-26B559A0B5D9}" type="datetimeFigureOut">
              <a:rPr lang="en-US" smtClean="0"/>
              <a:t>5/12/17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AA508-F0CD-46EA-95FB-26B559A0B5D9}" type="datetimeFigureOut">
              <a:rPr lang="en-US" smtClean="0"/>
              <a:t>5/12/17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AA508-F0CD-46EA-95FB-26B559A0B5D9}" type="datetimeFigureOut">
              <a:rPr lang="en-US" smtClean="0"/>
              <a:t>5/12/17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AA508-F0CD-46EA-95FB-26B559A0B5D9}" type="datetimeFigureOut">
              <a:rPr lang="en-US" smtClean="0"/>
              <a:t>5/12/17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AA508-F0CD-46EA-95FB-26B559A0B5D9}" type="datetimeFigureOut">
              <a:rPr lang="en-US" smtClean="0"/>
              <a:t>5/12/17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AA508-F0CD-46EA-95FB-26B559A0B5D9}" type="datetimeFigureOut">
              <a:rPr lang="en-US" smtClean="0"/>
              <a:t>5/12/17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70FAA508-F0CD-46EA-95FB-26B559A0B5D9}" type="datetimeFigureOut">
              <a:rPr lang="en-US" smtClean="0"/>
              <a:t>5/12/17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4A822907-8A9D-4F6B-98F6-913902AD56B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4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3200" cap="none" dirty="0" smtClean="0"/>
              <a:t>Plate waste after the Healthy </a:t>
            </a:r>
            <a:r>
              <a:rPr lang="en-US" sz="3200" cap="none" dirty="0"/>
              <a:t>H</a:t>
            </a:r>
            <a:r>
              <a:rPr lang="en-US" sz="3200" cap="none" dirty="0" smtClean="0"/>
              <a:t>unger-Free </a:t>
            </a:r>
            <a:r>
              <a:rPr lang="en-US" sz="3200" cap="none" dirty="0"/>
              <a:t>K</a:t>
            </a:r>
            <a:r>
              <a:rPr lang="en-US" sz="3200" cap="none" dirty="0" smtClean="0"/>
              <a:t>ids </a:t>
            </a:r>
            <a:r>
              <a:rPr lang="en-US" sz="3200" cap="none" dirty="0"/>
              <a:t>A</a:t>
            </a:r>
            <a:r>
              <a:rPr lang="en-US" sz="3200" cap="none" dirty="0" smtClean="0"/>
              <a:t>ct: Methods of Measurement, Contributing </a:t>
            </a:r>
            <a:r>
              <a:rPr lang="en-US" sz="3200" cap="none" dirty="0"/>
              <a:t>F</a:t>
            </a:r>
            <a:r>
              <a:rPr lang="en-US" sz="3200" cap="none" dirty="0" smtClean="0"/>
              <a:t>actors, and Promising </a:t>
            </a:r>
            <a:r>
              <a:rPr lang="en-US" sz="3200" cap="none" dirty="0"/>
              <a:t>P</a:t>
            </a:r>
            <a:r>
              <a:rPr lang="en-US" sz="3200" cap="none" dirty="0" smtClean="0"/>
              <a:t>ractices </a:t>
            </a:r>
            <a:endParaRPr lang="en-US" sz="3200" cap="non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Amanda Bennett Rivera</a:t>
            </a:r>
          </a:p>
          <a:p>
            <a:r>
              <a:rPr lang="en-US" dirty="0" smtClean="0"/>
              <a:t>University of Maryland School of Public Policy</a:t>
            </a:r>
          </a:p>
          <a:p>
            <a:endParaRPr lang="en-US" dirty="0" smtClean="0"/>
          </a:p>
          <a:p>
            <a:r>
              <a:rPr lang="en-US" dirty="0" smtClean="0"/>
              <a:t>Clients: Sara </a:t>
            </a:r>
            <a:r>
              <a:rPr lang="en-US" dirty="0" err="1" smtClean="0"/>
              <a:t>Pelton</a:t>
            </a:r>
            <a:r>
              <a:rPr lang="en-US" dirty="0" smtClean="0"/>
              <a:t> and </a:t>
            </a:r>
            <a:r>
              <a:rPr lang="en-US" dirty="0" err="1" smtClean="0"/>
              <a:t>Aimée</a:t>
            </a:r>
            <a:r>
              <a:rPr lang="en-US" dirty="0" smtClean="0"/>
              <a:t> </a:t>
            </a:r>
            <a:r>
              <a:rPr lang="en-US" dirty="0" err="1" smtClean="0"/>
              <a:t>Elivert</a:t>
            </a:r>
            <a:endParaRPr lang="en-US" dirty="0" smtClean="0"/>
          </a:p>
          <a:p>
            <a:r>
              <a:rPr lang="en-US" dirty="0" smtClean="0"/>
              <a:t>Government Accountability Office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2723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900"/>
    </mc:Choice>
    <mc:Fallback xmlns="">
      <p:transition xmlns:p14="http://schemas.microsoft.com/office/powerpoint/2010/main" spd="slow" advTm="319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263B86"/>
                </a:solidFill>
              </a:rPr>
              <a:t>Background</a:t>
            </a:r>
            <a:endParaRPr lang="en-US" dirty="0">
              <a:solidFill>
                <a:srgbClr val="263B8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73080" cy="4876800"/>
          </a:xfrm>
        </p:spPr>
        <p:txBody>
          <a:bodyPr/>
          <a:lstStyle/>
          <a:p>
            <a:r>
              <a:rPr lang="en-US" dirty="0" smtClean="0"/>
              <a:t>The Healthy Hunger-Free Kids Act of 2010 gave the USDA authority to establish stricter nutrition standards in all foods sold in schools</a:t>
            </a:r>
          </a:p>
          <a:p>
            <a:r>
              <a:rPr lang="en-US" dirty="0" smtClean="0"/>
              <a:t>Implementation began during the 2012-2013 school year</a:t>
            </a:r>
          </a:p>
          <a:p>
            <a:r>
              <a:rPr lang="en-US" dirty="0" smtClean="0"/>
              <a:t>Concerns about increased plate waste levels</a:t>
            </a:r>
            <a:endParaRPr lang="en-US" dirty="0"/>
          </a:p>
        </p:txBody>
      </p:sp>
      <p:pic>
        <p:nvPicPr>
          <p:cNvPr id="4" name="Picture 3" descr="nyt story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957" y="1600200"/>
            <a:ext cx="4065220" cy="392230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820957" y="5738336"/>
            <a:ext cx="37028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Source: New York Times article: “</a:t>
            </a:r>
            <a:r>
              <a:rPr lang="en-US" sz="1400" i="1" dirty="0" smtClean="0"/>
              <a:t>No Appetite for Good-for-You School Lunches</a:t>
            </a:r>
            <a:r>
              <a:rPr lang="en-US" sz="1400" dirty="0" smtClean="0"/>
              <a:t>” by Vivian Yee. Photo by </a:t>
            </a:r>
            <a:r>
              <a:rPr lang="en-US" sz="1400" dirty="0" err="1" smtClean="0"/>
              <a:t>Librado</a:t>
            </a:r>
            <a:r>
              <a:rPr lang="en-US" sz="1400" dirty="0" smtClean="0"/>
              <a:t> Romero. 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143185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286"/>
    </mc:Choice>
    <mc:Fallback xmlns="">
      <p:transition xmlns:p14="http://schemas.microsoft.com/office/powerpoint/2010/main" spd="slow" advTm="74286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263B86"/>
                </a:solidFill>
              </a:rPr>
              <a:t>Purpose </a:t>
            </a:r>
            <a:endParaRPr lang="en-US" dirty="0">
              <a:solidFill>
                <a:srgbClr val="263B8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986619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Determine the impact of the stricter nutritional standards of the Healthy Hunger-Free Kids Act (HHFKA) on plate waste</a:t>
            </a:r>
          </a:p>
          <a:p>
            <a:r>
              <a:rPr lang="en-US" dirty="0" smtClean="0"/>
              <a:t>Identify methods to measure plate waste</a:t>
            </a:r>
          </a:p>
          <a:p>
            <a:r>
              <a:rPr lang="en-US" dirty="0" smtClean="0"/>
              <a:t>Identify factors that contribute to plate waste</a:t>
            </a:r>
          </a:p>
          <a:p>
            <a:r>
              <a:rPr lang="en-US" dirty="0" smtClean="0"/>
              <a:t>Identify promising practices to reduce plate waste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470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002"/>
    </mc:Choice>
    <mc:Fallback xmlns="">
      <p:transition xmlns:p14="http://schemas.microsoft.com/office/powerpoint/2010/main" spd="slow" advTm="3500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661"/>
            <a:ext cx="8229600" cy="990600"/>
          </a:xfrm>
        </p:spPr>
        <p:txBody>
          <a:bodyPr>
            <a:noAutofit/>
          </a:bodyPr>
          <a:lstStyle/>
          <a:p>
            <a:pPr algn="ctr"/>
            <a:r>
              <a:rPr lang="en-US" sz="1800" dirty="0"/>
              <a:t>Comparison of </a:t>
            </a:r>
            <a:r>
              <a:rPr lang="en-US" sz="1800" dirty="0" smtClean="0"/>
              <a:t>Food </a:t>
            </a:r>
            <a:r>
              <a:rPr lang="en-US" sz="1800" dirty="0" smtClean="0"/>
              <a:t>Group Standards </a:t>
            </a:r>
            <a:r>
              <a:rPr lang="en-US" sz="1800" dirty="0" smtClean="0"/>
              <a:t>in </a:t>
            </a:r>
            <a:r>
              <a:rPr lang="en-US" sz="1800" dirty="0"/>
              <a:t>the National School Lunch Program Before and After the </a:t>
            </a:r>
            <a:r>
              <a:rPr lang="en-US" sz="1800" dirty="0" smtClean="0"/>
              <a:t>Healthy Hunger-Free Kids Act</a:t>
            </a:r>
            <a:endParaRPr lang="en-US" sz="18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0951196"/>
              </p:ext>
            </p:extLst>
          </p:nvPr>
        </p:nvGraphicFramePr>
        <p:xfrm>
          <a:off x="457199" y="1081149"/>
          <a:ext cx="8229602" cy="5483316"/>
        </p:xfrm>
        <a:graphic>
          <a:graphicData uri="http://schemas.openxmlformats.org/drawingml/2006/table">
            <a:tbl>
              <a:tblPr/>
              <a:tblGrid>
                <a:gridCol w="1981468"/>
                <a:gridCol w="3066214"/>
                <a:gridCol w="3181920"/>
              </a:tblGrid>
              <a:tr h="24761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Food Group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Previous Requirements K-12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Current Requirements K-12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118901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Fruits and vegetables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½ - ¾ cup of fruit and vegetables</a:t>
                      </a:r>
                      <a:br>
                        <a:rPr lang="en-US" sz="1500" b="0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</a:br>
                      <a:r>
                        <a:rPr lang="en-US" sz="1500" b="0" i="1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combined</a:t>
                      </a:r>
                      <a:r>
                        <a:rPr lang="en-US" sz="1500" b="0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 per day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500" b="0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¾ - 1 cup of vegetables </a:t>
                      </a:r>
                      <a:r>
                        <a:rPr lang="en-US" sz="1500" b="0" i="1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plus</a:t>
                      </a:r>
                      <a:r>
                        <a:rPr lang="en-US" sz="1500" b="0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/>
                      </a:r>
                      <a:br>
                        <a:rPr lang="en-US" sz="1500" b="0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 ½ -1 cup of fruit per day</a:t>
                      </a:r>
                      <a:br>
                        <a:rPr lang="en-US" sz="1500" b="0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Note: Students are allowed to select ½ cup fruit or vegetable</a:t>
                      </a:r>
                      <a:br>
                        <a:rPr lang="en-US" sz="1500" b="0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under OVS.</a:t>
                      </a:r>
                    </a:p>
                  </a:txBody>
                  <a:tcPr marL="12700" marR="12700" marT="12700" marB="0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97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Vegetables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No specifications as to type of</a:t>
                      </a:r>
                      <a:br>
                        <a:rPr lang="en-US" sz="1500" b="0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vegetable subgroup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500" b="0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Weekly requirement for:</a:t>
                      </a:r>
                      <a:br>
                        <a:rPr lang="en-US" sz="1500" b="0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· dark green</a:t>
                      </a:r>
                      <a:br>
                        <a:rPr lang="en-US" sz="1500" b="0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· red/orange</a:t>
                      </a:r>
                      <a:br>
                        <a:rPr lang="en-US" sz="1500" b="0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· beans/peas (legumes)</a:t>
                      </a:r>
                      <a:br>
                        <a:rPr lang="en-US" sz="1500" b="0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· starchy</a:t>
                      </a:r>
                      <a:br>
                        <a:rPr lang="en-US" sz="1500" b="0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· other (as defined in 2010 Dietary</a:t>
                      </a:r>
                      <a:br>
                        <a:rPr lang="en-US" sz="1500" b="0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Guidelines) </a:t>
                      </a:r>
                    </a:p>
                  </a:txBody>
                  <a:tcPr marL="12700" marR="12700" marT="12700" marB="0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43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Whole grains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i="0" u="none" strike="noStrike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Encouraged but not required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500" b="0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At least half of the grains must be whole</a:t>
                      </a:r>
                      <a:br>
                        <a:rPr lang="en-US" sz="1500" b="0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grain-rich beginning July 1, 2012.</a:t>
                      </a:r>
                      <a:br>
                        <a:rPr lang="en-US" sz="1500" b="0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Beginning July 1, 2014, all grains must be</a:t>
                      </a:r>
                      <a:br>
                        <a:rPr lang="en-US" sz="1500" b="0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whole grain rich</a:t>
                      </a:r>
                    </a:p>
                  </a:txBody>
                  <a:tcPr marL="12700" marR="12700" marT="12700" marB="0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36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Milk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i="0" u="none" strike="noStrike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1 cup</a:t>
                      </a:r>
                      <a:br>
                        <a:rPr lang="en-US" sz="1500" b="0" i="0" u="none" strike="noStrike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</a:br>
                      <a:r>
                        <a:rPr lang="en-US" sz="1500" b="0" i="0" u="none" strike="noStrike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Variety of fat contents allowed;</a:t>
                      </a:r>
                      <a:br>
                        <a:rPr lang="en-US" sz="1500" b="0" i="0" u="none" strike="noStrike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</a:br>
                      <a:r>
                        <a:rPr lang="en-US" sz="1500" b="0" i="0" u="none" strike="noStrike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flavor not restricted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500" b="0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1 cup</a:t>
                      </a:r>
                      <a:br>
                        <a:rPr lang="en-US" sz="1500" b="0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Must be fat-free(unflavored/flavored) or 1%</a:t>
                      </a:r>
                      <a:br>
                        <a:rPr lang="en-US" sz="1500" b="0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low fat (unflavored) </a:t>
                      </a:r>
                    </a:p>
                  </a:txBody>
                  <a:tcPr marL="12700" marR="12700" marT="12700" marB="0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57199" y="6563854"/>
            <a:ext cx="741126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Adapted from Final Rule “</a:t>
            </a:r>
            <a:r>
              <a:rPr lang="en-US" sz="1100" i="1" dirty="0"/>
              <a:t>Nutrition Standards in the National School Lunch and School Breakfast Programs</a:t>
            </a:r>
            <a:r>
              <a:rPr lang="en-US" sz="1100" dirty="0"/>
              <a:t>” (2012).</a:t>
            </a:r>
          </a:p>
          <a:p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6505277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378950"/>
            <a:ext cx="8229600" cy="9906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smtClean="0"/>
              <a:t>Comparison of Nutrition Standards in the National School Lunch Program Before and After the Healthy Hunger-Free Kids Act</a:t>
            </a:r>
            <a:endParaRPr lang="en-US" sz="18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9841027"/>
              </p:ext>
            </p:extLst>
          </p:nvPr>
        </p:nvGraphicFramePr>
        <p:xfrm>
          <a:off x="457201" y="1012503"/>
          <a:ext cx="8229600" cy="5428664"/>
        </p:xfrm>
        <a:graphic>
          <a:graphicData uri="http://schemas.openxmlformats.org/drawingml/2006/table">
            <a:tbl>
              <a:tblPr/>
              <a:tblGrid>
                <a:gridCol w="1981468"/>
                <a:gridCol w="3066213"/>
                <a:gridCol w="3181919"/>
              </a:tblGrid>
              <a:tr h="39659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Nutrient </a:t>
                      </a:r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Standards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Previous Requirements K-12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Current Requirements K-12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19314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Calories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i="0" u="none" strike="noStrike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Minimum only based on grade. Lunch:</a:t>
                      </a:r>
                      <a:br>
                        <a:rPr lang="en-US" sz="1500" b="0" i="0" u="none" strike="noStrike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</a:br>
                      <a:r>
                        <a:rPr lang="en-US" sz="1500" b="0" i="0" u="none" strike="noStrike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633 (grades K-3)</a:t>
                      </a:r>
                      <a:br>
                        <a:rPr lang="en-US" sz="1500" b="0" i="0" u="none" strike="noStrike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</a:br>
                      <a:r>
                        <a:rPr lang="en-US" sz="1500" b="0" i="0" u="none" strike="noStrike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785 (grades 4-12)</a:t>
                      </a:r>
                      <a:br>
                        <a:rPr lang="en-US" sz="1500" b="0" i="0" u="none" strike="noStrike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</a:br>
                      <a:r>
                        <a:rPr lang="en-US" sz="1500" b="0" i="0" u="none" strike="noStrike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825 (optional grades 7-12)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i="0" u="none" strike="noStrike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Minimum and maximum limits based on grade. Lunch:</a:t>
                      </a:r>
                      <a:br>
                        <a:rPr lang="en-US" sz="1500" b="0" i="0" u="none" strike="noStrike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</a:br>
                      <a:r>
                        <a:rPr lang="en-US" sz="1500" b="0" i="0" u="none" strike="noStrike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550-650 (grades K-5)</a:t>
                      </a:r>
                      <a:br>
                        <a:rPr lang="en-US" sz="1500" b="0" i="0" u="none" strike="noStrike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</a:br>
                      <a:r>
                        <a:rPr lang="en-US" sz="1500" b="0" i="0" u="none" strike="noStrike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600-700 (grades 6-8)</a:t>
                      </a:r>
                      <a:br>
                        <a:rPr lang="en-US" sz="1500" b="0" i="0" u="none" strike="noStrike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</a:br>
                      <a:r>
                        <a:rPr lang="en-US" sz="1500" b="0" i="0" u="none" strike="noStrike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750-850 (grades 9-12)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14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Sodium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Reduce, no set targets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i="0" u="none" strike="noStrike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Decreasing target limits based on grade. Target I: SY 2014-</a:t>
                      </a:r>
                      <a:br>
                        <a:rPr lang="en-US" sz="1500" b="0" i="0" u="none" strike="noStrike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</a:br>
                      <a:r>
                        <a:rPr lang="en-US" sz="1500" b="0" i="0" u="none" strike="noStrike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15; Target 2: SY 2017-</a:t>
                      </a:r>
                      <a:br>
                        <a:rPr lang="en-US" sz="1500" b="0" i="0" u="none" strike="noStrike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</a:br>
                      <a:r>
                        <a:rPr lang="en-US" sz="1500" b="0" i="0" u="none" strike="noStrike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18; Final target: 2022-</a:t>
                      </a:r>
                      <a:br>
                        <a:rPr lang="en-US" sz="1500" b="0" i="0" u="none" strike="noStrike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</a:br>
                      <a:r>
                        <a:rPr lang="en-US" sz="1500" b="0" i="0" u="none" strike="noStrike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23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5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Saturated fats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i="0" u="none" strike="noStrike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&lt;10% of total calories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&lt;10% of total calories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25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Trans fats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i="0" u="none" strike="noStrike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no limit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zero grams per serving (nutrition label). (Less than 0.5 grams count as zero)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199" y="6563854"/>
            <a:ext cx="741126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Adapted from Final Rule “</a:t>
            </a:r>
            <a:r>
              <a:rPr lang="en-US" sz="1100" i="1" dirty="0"/>
              <a:t>Nutrition Standards in the National School Lunch and School Breakfast Programs</a:t>
            </a:r>
            <a:r>
              <a:rPr lang="en-US" sz="1100" dirty="0"/>
              <a:t>” (2012).</a:t>
            </a:r>
          </a:p>
          <a:p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1090290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Comparing Level of Challenge SFAs Report in Implementing the Updated Meal Patterns</a:t>
            </a:r>
            <a:endParaRPr lang="en-US" sz="2800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8353890"/>
              </p:ext>
            </p:extLst>
          </p:nvPr>
        </p:nvGraphicFramePr>
        <p:xfrm>
          <a:off x="457200" y="1934942"/>
          <a:ext cx="4127500" cy="36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463978"/>
              </p:ext>
            </p:extLst>
          </p:nvPr>
        </p:nvGraphicFramePr>
        <p:xfrm>
          <a:off x="4584700" y="1934942"/>
          <a:ext cx="4166333" cy="36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03715" y="5783287"/>
            <a:ext cx="79569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Adapted from Special Nutrition Program Operations Study (SN-OPS) SY 2013-14 Report. Data from SFA Director Survey SY 2012-13, questions 5.3 and 5.4; SFA Director Survey SY 2013-14, question 5.1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5199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587"/>
    </mc:Choice>
    <mc:Fallback xmlns="">
      <p:transition xmlns:p14="http://schemas.microsoft.com/office/powerpoint/2010/main" spd="slow" advTm="67587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073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65"/>
    </mc:Choice>
    <mc:Fallback xmlns="">
      <p:transition xmlns:p14="http://schemas.microsoft.com/office/powerpoint/2010/main" spd="slow" advTm="5565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263B86"/>
                </a:solidFill>
              </a:rPr>
              <a:t>Literature Review</a:t>
            </a:r>
            <a:endParaRPr lang="en-US" dirty="0">
              <a:solidFill>
                <a:srgbClr val="263B8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Based on a 2015 Congressional Research Service report: “</a:t>
            </a:r>
            <a:r>
              <a:rPr lang="en-US" i="1" dirty="0" smtClean="0"/>
              <a:t>Implementation </a:t>
            </a:r>
            <a:r>
              <a:rPr lang="en-US" i="1" dirty="0"/>
              <a:t>of Updated School Meals Nutrition Standards: A Summary of Related Reports and </a:t>
            </a:r>
            <a:r>
              <a:rPr lang="en-US" i="1" dirty="0" smtClean="0"/>
              <a:t>Research”</a:t>
            </a:r>
          </a:p>
          <a:p>
            <a:r>
              <a:rPr lang="en-US" dirty="0" smtClean="0"/>
              <a:t>Data collected: </a:t>
            </a:r>
          </a:p>
          <a:p>
            <a:pPr lvl="1"/>
            <a:r>
              <a:rPr lang="en-US" dirty="0" smtClean="0"/>
              <a:t>Year of data collection</a:t>
            </a:r>
          </a:p>
          <a:p>
            <a:pPr lvl="1"/>
            <a:r>
              <a:rPr lang="en-US" dirty="0" smtClean="0"/>
              <a:t>Study design/ methodology</a:t>
            </a:r>
          </a:p>
          <a:p>
            <a:pPr lvl="1"/>
            <a:r>
              <a:rPr lang="en-US" dirty="0" smtClean="0"/>
              <a:t>Setting</a:t>
            </a:r>
          </a:p>
          <a:p>
            <a:pPr lvl="1"/>
            <a:r>
              <a:rPr lang="en-US" dirty="0" smtClean="0"/>
              <a:t>Eligibility for Free and Reduced Lunch</a:t>
            </a:r>
          </a:p>
          <a:p>
            <a:pPr lvl="1"/>
            <a:r>
              <a:rPr lang="en-US" dirty="0" smtClean="0"/>
              <a:t>Selected Findings</a:t>
            </a:r>
          </a:p>
          <a:p>
            <a:pPr lvl="1"/>
            <a:r>
              <a:rPr lang="en-US" dirty="0" smtClean="0"/>
              <a:t>Limitations</a:t>
            </a:r>
          </a:p>
          <a:p>
            <a:pPr lvl="1"/>
            <a:r>
              <a:rPr lang="en-US" dirty="0" smtClean="0"/>
              <a:t>Author’s recommendations</a:t>
            </a:r>
          </a:p>
        </p:txBody>
      </p:sp>
    </p:spTree>
    <p:extLst>
      <p:ext uri="{BB962C8B-B14F-4D97-AF65-F5344CB8AC3E}">
        <p14:creationId xmlns:p14="http://schemas.microsoft.com/office/powerpoint/2010/main" val="3359253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126"/>
    </mc:Choice>
    <mc:Fallback xmlns="">
      <p:transition xmlns:p14="http://schemas.microsoft.com/office/powerpoint/2010/main" spd="slow" advTm="77126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Agency and Organization Website Review</a:t>
            </a: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8522612"/>
              </p:ext>
            </p:extLst>
          </p:nvPr>
        </p:nvGraphicFramePr>
        <p:xfrm>
          <a:off x="241161" y="1784960"/>
          <a:ext cx="8713930" cy="4699466"/>
        </p:xfrm>
        <a:graphic>
          <a:graphicData uri="http://schemas.openxmlformats.org/drawingml/2006/table">
            <a:tbl>
              <a:tblPr/>
              <a:tblGrid>
                <a:gridCol w="4356965"/>
                <a:gridCol w="4356965"/>
              </a:tblGrid>
              <a:tr h="5805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Agency or Organization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Program(s)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86223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 United </a:t>
                      </a:r>
                      <a:r>
                        <a:rPr lang="en-US" sz="1800" b="0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States Department of Agriculture (USDA)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 Creative </a:t>
                      </a:r>
                      <a:r>
                        <a:rPr lang="en-US" sz="1800" b="0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Solutions Resources &amp; Fresh </a:t>
                      </a:r>
                      <a:r>
                        <a:rPr lang="en-US" sz="1800" b="0" i="0" u="none" strike="noStrike" dirty="0" smtClean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     Fruit </a:t>
                      </a:r>
                      <a:r>
                        <a:rPr lang="en-US" sz="1800" b="0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and Vegetable Program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261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 Environmental </a:t>
                      </a:r>
                      <a:r>
                        <a:rPr lang="en-US" sz="1800" b="0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Protection Agency (EPA)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 Schools</a:t>
                      </a:r>
                      <a:r>
                        <a:rPr lang="en-US" sz="1800" b="0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: Food Recovery Challenge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261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 US </a:t>
                      </a:r>
                      <a:r>
                        <a:rPr lang="en-US" sz="1800" b="0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Department of Education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 Green </a:t>
                      </a:r>
                      <a:r>
                        <a:rPr lang="en-US" sz="1800" b="0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Ribbon Schools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484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 School </a:t>
                      </a:r>
                      <a:r>
                        <a:rPr lang="en-US" sz="1800" b="0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Nutrition Foundation &amp; </a:t>
                      </a:r>
                      <a:r>
                        <a:rPr lang="en-US" sz="1800" b="0" i="0" u="none" strike="noStrike" dirty="0" smtClean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 Environmental </a:t>
                      </a:r>
                      <a:r>
                        <a:rPr lang="en-US" sz="1800" b="0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Research and Education </a:t>
                      </a:r>
                      <a:r>
                        <a:rPr lang="en-US" sz="1800" b="0" i="0" u="none" strike="noStrike" dirty="0" smtClean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 Foundation </a:t>
                      </a:r>
                      <a:r>
                        <a:rPr lang="en-US" sz="1800" b="0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(EREF)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en-US" sz="1800" b="0" i="0" u="none" strike="noStrike" dirty="0" err="1" smtClean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SCrAP</a:t>
                      </a:r>
                      <a:r>
                        <a:rPr lang="en-US" sz="1800" b="0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: School Cafeteria Discard </a:t>
                      </a:r>
                      <a:r>
                        <a:rPr lang="en-US" sz="1800" b="0" i="0" u="none" strike="noStrike" dirty="0" smtClean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      Assessments </a:t>
                      </a:r>
                      <a:r>
                        <a:rPr lang="en-US" sz="1800" b="0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Project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261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 National </a:t>
                      </a:r>
                      <a:r>
                        <a:rPr lang="en-US" sz="1800" b="0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Parent Teacher Association (PTA)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 Healthy </a:t>
                      </a:r>
                      <a:r>
                        <a:rPr lang="en-US" sz="1800" b="0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School Meals Initiative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261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 Pew </a:t>
                      </a:r>
                      <a:r>
                        <a:rPr lang="en-US" sz="1800" b="0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Charitable Trusts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 Kids</a:t>
                      </a:r>
                      <a:r>
                        <a:rPr lang="en-US" sz="1800" b="0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' Safe and Healthful Foods Project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261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 Cornell </a:t>
                      </a:r>
                      <a:r>
                        <a:rPr lang="en-US" sz="1800" b="0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University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 Smarter </a:t>
                      </a:r>
                      <a:r>
                        <a:rPr lang="en-US" sz="1800" b="0" i="0" u="none" strike="noStrike" dirty="0">
                          <a:solidFill>
                            <a:srgbClr val="1F497D"/>
                          </a:solidFill>
                          <a:effectLst/>
                          <a:latin typeface="Arial"/>
                        </a:rPr>
                        <a:t>Lunchrooms Movement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6214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087"/>
    </mc:Choice>
    <mc:Fallback xmlns="">
      <p:transition xmlns:p14="http://schemas.microsoft.com/office/powerpoint/2010/main" spd="slow" advTm="86087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Interviews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Luke Wolfgang, Sustainability Coordinator- </a:t>
            </a:r>
            <a:r>
              <a:rPr lang="en-US" i="1" dirty="0"/>
              <a:t>US EPA Region III</a:t>
            </a:r>
          </a:p>
          <a:p>
            <a:r>
              <a:rPr lang="en-US" dirty="0"/>
              <a:t>Stephanie </a:t>
            </a:r>
            <a:r>
              <a:rPr lang="en-US" dirty="0" err="1"/>
              <a:t>Scarmo</a:t>
            </a:r>
            <a:r>
              <a:rPr lang="en-US" dirty="0"/>
              <a:t> and Mollie Van Lieu, Safe Food Project and Kids’ Safe and Healthful Food Project- </a:t>
            </a:r>
            <a:r>
              <a:rPr lang="en-US" i="1" dirty="0"/>
              <a:t>Pew Charitable Trusts</a:t>
            </a:r>
          </a:p>
          <a:p>
            <a:r>
              <a:rPr lang="en-US" dirty="0"/>
              <a:t>Janet Hedrick- </a:t>
            </a:r>
            <a:r>
              <a:rPr lang="en-US" i="1" dirty="0"/>
              <a:t>School Nutrition Foundation</a:t>
            </a:r>
          </a:p>
          <a:p>
            <a:r>
              <a:rPr lang="en-US" dirty="0"/>
              <a:t>Jean </a:t>
            </a:r>
            <a:r>
              <a:rPr lang="en-US" dirty="0" err="1"/>
              <a:t>Ronnei</a:t>
            </a:r>
            <a:r>
              <a:rPr lang="en-US" dirty="0"/>
              <a:t>, SNS, Senior Consultant- </a:t>
            </a:r>
            <a:r>
              <a:rPr lang="en-US" i="1" dirty="0"/>
              <a:t>Pro-Team Foodservice Advisors</a:t>
            </a:r>
          </a:p>
          <a:p>
            <a:r>
              <a:rPr lang="en-US" dirty="0"/>
              <a:t>Chelsea Smyth, School Meals Fellow- </a:t>
            </a:r>
            <a:r>
              <a:rPr lang="en-US" i="1" dirty="0"/>
              <a:t>National PTA</a:t>
            </a:r>
          </a:p>
          <a:p>
            <a:r>
              <a:rPr lang="en-US" dirty="0"/>
              <a:t>Patrice Puertollano, RD- </a:t>
            </a:r>
            <a:r>
              <a:rPr lang="en-US" i="1" dirty="0"/>
              <a:t>Prince George's County Schools Food and Nutrition Services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677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577"/>
    </mc:Choice>
    <mc:Fallback xmlns="">
      <p:transition xmlns:p14="http://schemas.microsoft.com/office/powerpoint/2010/main" spd="slow" advTm="40577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39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70"/>
    </mc:Choice>
    <mc:Fallback xmlns="">
      <p:transition xmlns:p14="http://schemas.microsoft.com/office/powerpoint/2010/main" spd="slow" advTm="477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Weight and Volume Method</a:t>
            </a:r>
            <a:endParaRPr lang="en-US" dirty="0"/>
          </a:p>
        </p:txBody>
      </p:sp>
      <p:pic>
        <p:nvPicPr>
          <p:cNvPr id="4" name="Picture 3" descr="16298691_1834312186851655_990589725441891569_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173" y="1403872"/>
            <a:ext cx="5190432" cy="51904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3532" y="6629470"/>
            <a:ext cx="854326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Source: School Cafeteria Discards Assessment Project</a:t>
            </a:r>
            <a:r>
              <a:rPr lang="en-US" sz="1100" dirty="0"/>
              <a:t>-Scrap </a:t>
            </a:r>
            <a:endParaRPr lang="en-US" sz="1100" dirty="0" smtClean="0"/>
          </a:p>
          <a:p>
            <a:r>
              <a:rPr lang="en-US" sz="1100" dirty="0" smtClean="0"/>
              <a:t>https</a:t>
            </a:r>
            <a:r>
              <a:rPr lang="en-US" sz="1100" dirty="0"/>
              <a:t>://</a:t>
            </a:r>
            <a:r>
              <a:rPr lang="en-US" sz="1100" dirty="0" err="1"/>
              <a:t>www.facebook.com</a:t>
            </a:r>
            <a:r>
              <a:rPr lang="en-US" sz="1100" dirty="0"/>
              <a:t>/</a:t>
            </a:r>
            <a:r>
              <a:rPr lang="en-US" sz="1100" dirty="0" err="1"/>
              <a:t>SCRAPresearch</a:t>
            </a:r>
            <a:r>
              <a:rPr lang="en-US" sz="1100" dirty="0"/>
              <a:t>/photos/a.1745661079050100.1073741828.1741880686094806/1834312186851655/?type=3&amp;theater </a:t>
            </a:r>
          </a:p>
        </p:txBody>
      </p:sp>
    </p:spTree>
    <p:extLst>
      <p:ext uri="{BB962C8B-B14F-4D97-AF65-F5344CB8AC3E}">
        <p14:creationId xmlns:p14="http://schemas.microsoft.com/office/powerpoint/2010/main" val="35659038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Photography</a:t>
            </a:r>
            <a:endParaRPr lang="en-US" dirty="0"/>
          </a:p>
        </p:txBody>
      </p:sp>
      <p:pic>
        <p:nvPicPr>
          <p:cNvPr id="4" name="Picture 3" descr="Screen Shot 2017-05-11 at 9.23.5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0"/>
            <a:ext cx="9144000" cy="421771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5810356"/>
            <a:ext cx="404855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Source: Taylor, J. C., B. A. Yon, and R. K. Johnson. 2014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00652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Observation</a:t>
            </a:r>
            <a:endParaRPr lang="en-US" dirty="0"/>
          </a:p>
        </p:txBody>
      </p:sp>
      <p:pic>
        <p:nvPicPr>
          <p:cNvPr id="3" name="Picture 2" descr="Screen Shot 2017-04-24 at 4.47.0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03149"/>
            <a:ext cx="8375921" cy="531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7134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 Recall and Interviews</a:t>
            </a:r>
            <a:endParaRPr lang="en-US" dirty="0"/>
          </a:p>
        </p:txBody>
      </p:sp>
      <p:pic>
        <p:nvPicPr>
          <p:cNvPr id="3" name="Picture 2" descr="rec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9300" y="3416300"/>
            <a:ext cx="3615" cy="2406"/>
          </a:xfrm>
          <a:prstGeom prst="rect">
            <a:avLst/>
          </a:prstGeom>
        </p:spPr>
      </p:pic>
      <p:pic>
        <p:nvPicPr>
          <p:cNvPr id="4" name="Picture 3" descr="rec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109" y="1421034"/>
            <a:ext cx="6642381" cy="5202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385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Evaluation of Plate Waste Methodologies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6645695"/>
              </p:ext>
            </p:extLst>
          </p:nvPr>
        </p:nvGraphicFramePr>
        <p:xfrm>
          <a:off x="652220" y="1784752"/>
          <a:ext cx="8034580" cy="4015696"/>
        </p:xfrm>
        <a:graphic>
          <a:graphicData uri="http://schemas.openxmlformats.org/drawingml/2006/table">
            <a:tbl>
              <a:tblPr/>
              <a:tblGrid>
                <a:gridCol w="1050800"/>
                <a:gridCol w="1745945"/>
                <a:gridCol w="1745945"/>
                <a:gridCol w="1745945"/>
                <a:gridCol w="1745945"/>
              </a:tblGrid>
              <a:tr h="159775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Method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1F497D"/>
                          </a:solidFill>
                          <a:effectLst/>
                          <a:latin typeface="+mj-lt"/>
                        </a:rPr>
                        <a:t>Weight and Volume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1F497D"/>
                          </a:solidFill>
                          <a:effectLst/>
                          <a:latin typeface="+mj-lt"/>
                        </a:rPr>
                        <a:t>Photography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1F497D"/>
                          </a:solidFill>
                          <a:effectLst/>
                          <a:latin typeface="+mj-lt"/>
                        </a:rPr>
                        <a:t>Observation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1F497D"/>
                          </a:solidFill>
                          <a:effectLst/>
                          <a:latin typeface="+mj-lt"/>
                        </a:rPr>
                        <a:t>Student Recall and Interviews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59775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Validity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1F497D"/>
                          </a:solidFill>
                          <a:effectLst/>
                          <a:latin typeface="+mn-lt"/>
                        </a:rPr>
                        <a:t>High- Considered the golden standard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1F497D"/>
                          </a:solidFill>
                          <a:effectLst/>
                          <a:latin typeface="+mn-lt"/>
                        </a:rPr>
                        <a:t>High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1F497D"/>
                          </a:solidFill>
                          <a:effectLst/>
                          <a:latin typeface="+mn-lt"/>
                        </a:rPr>
                        <a:t>High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1F497D"/>
                          </a:solidFill>
                          <a:effectLst/>
                          <a:latin typeface="+mn-lt"/>
                        </a:rPr>
                        <a:t>Medium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82018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Cost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1F497D"/>
                          </a:solidFill>
                          <a:effectLst/>
                          <a:latin typeface="+mn-lt"/>
                        </a:rPr>
                        <a:t>High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1F497D"/>
                          </a:solidFill>
                          <a:effectLst/>
                          <a:latin typeface="+mn-lt"/>
                        </a:rPr>
                        <a:t>Medium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Low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Low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D05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62447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Factors Contributing to Plate Waste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43541"/>
            <a:ext cx="4430318" cy="4876800"/>
          </a:xfrm>
        </p:spPr>
        <p:txBody>
          <a:bodyPr/>
          <a:lstStyle/>
          <a:p>
            <a:r>
              <a:rPr lang="en-US" dirty="0" smtClean="0"/>
              <a:t>Taste</a:t>
            </a:r>
          </a:p>
          <a:p>
            <a:r>
              <a:rPr lang="en-US" dirty="0" smtClean="0"/>
              <a:t>Preparation</a:t>
            </a:r>
          </a:p>
          <a:p>
            <a:r>
              <a:rPr lang="en-US" dirty="0" smtClean="0"/>
              <a:t>Adjustment to nutritional standard changes</a:t>
            </a:r>
          </a:p>
          <a:p>
            <a:r>
              <a:rPr lang="en-US" dirty="0" smtClean="0"/>
              <a:t>Duration of lunch period</a:t>
            </a:r>
          </a:p>
          <a:p>
            <a:r>
              <a:rPr lang="en-US" dirty="0" smtClean="0"/>
              <a:t>Timing of recess</a:t>
            </a:r>
          </a:p>
          <a:p>
            <a:r>
              <a:rPr lang="en-US" dirty="0" smtClean="0"/>
              <a:t>Lunch shaming</a:t>
            </a:r>
            <a:endParaRPr lang="en-US" dirty="0"/>
          </a:p>
        </p:txBody>
      </p:sp>
      <p:pic>
        <p:nvPicPr>
          <p:cNvPr id="5" name="Picture 4" descr="Screen Shot 2017-05-12 at 10.45.14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450" y="1943541"/>
            <a:ext cx="4414350" cy="33438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72450" y="5482092"/>
            <a:ext cx="41555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Picture source</a:t>
            </a:r>
            <a:r>
              <a:rPr lang="en-US" sz="1200" dirty="0"/>
              <a:t>: </a:t>
            </a:r>
            <a:r>
              <a:rPr lang="en-US" sz="1200" i="1" dirty="0"/>
              <a:t>How to Conduct a School Grade 6-12 Leftover Food and Beverage Assessment</a:t>
            </a:r>
            <a:r>
              <a:rPr lang="en-US" sz="1200" dirty="0"/>
              <a:t>. Presentation by André </a:t>
            </a:r>
            <a:r>
              <a:rPr lang="en-US" sz="1200" dirty="0" err="1"/>
              <a:t>Villaseñor</a:t>
            </a:r>
            <a:r>
              <a:rPr lang="en-US" sz="1200" dirty="0"/>
              <a:t> (EPA, 2017)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412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627"/>
    </mc:Choice>
    <mc:Fallback xmlns="">
      <p:transition xmlns:p14="http://schemas.microsoft.com/office/powerpoint/2010/main" spd="slow" advTm="35627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Promising Practices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Smarter Lunchrooms Movement</a:t>
            </a:r>
          </a:p>
          <a:p>
            <a:r>
              <a:rPr lang="en-US" dirty="0" smtClean="0"/>
              <a:t>Keep age in mind</a:t>
            </a:r>
          </a:p>
          <a:p>
            <a:r>
              <a:rPr lang="en-US" dirty="0"/>
              <a:t>Offer samples of new </a:t>
            </a:r>
            <a:r>
              <a:rPr lang="en-US" dirty="0" smtClean="0"/>
              <a:t>foods</a:t>
            </a:r>
          </a:p>
          <a:p>
            <a:r>
              <a:rPr lang="en-US" dirty="0" smtClean="0"/>
              <a:t>Competitive food placement</a:t>
            </a:r>
          </a:p>
          <a:p>
            <a:r>
              <a:rPr lang="en-US" dirty="0" smtClean="0"/>
              <a:t>Increase lunch time</a:t>
            </a:r>
          </a:p>
          <a:p>
            <a:r>
              <a:rPr lang="en-US" dirty="0" smtClean="0"/>
              <a:t>Schedule recess before lunch</a:t>
            </a:r>
          </a:p>
          <a:p>
            <a:r>
              <a:rPr lang="en-US" dirty="0" smtClean="0"/>
              <a:t>Engage parents</a:t>
            </a:r>
          </a:p>
          <a:p>
            <a:endParaRPr lang="en-US" dirty="0"/>
          </a:p>
        </p:txBody>
      </p:sp>
      <p:pic>
        <p:nvPicPr>
          <p:cNvPr id="5" name="Picture 4" descr="Food-Recovery-Hierarchy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9759" y="2266575"/>
            <a:ext cx="3537041" cy="3117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6938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263B86"/>
                </a:solidFill>
              </a:rPr>
              <a:t>Limitations</a:t>
            </a:r>
            <a:endParaRPr lang="en-US" dirty="0">
              <a:solidFill>
                <a:srgbClr val="263B8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majority of the studies included in this report focus only on the lunch program</a:t>
            </a:r>
          </a:p>
          <a:p>
            <a:r>
              <a:rPr lang="en-US" dirty="0" smtClean="0"/>
              <a:t>Limited number of studies examining plate waste after the implementation of new standards</a:t>
            </a:r>
          </a:p>
          <a:p>
            <a:r>
              <a:rPr lang="en-US" dirty="0" smtClean="0"/>
              <a:t>Most of the studies are not generalizable to the American population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2191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263B86"/>
                </a:solidFill>
              </a:rPr>
              <a:t>Analysis &amp; Recommendations</a:t>
            </a:r>
            <a:endParaRPr lang="en-US" dirty="0">
              <a:solidFill>
                <a:srgbClr val="263B8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dirty="0" smtClean="0"/>
              <a:t>ddress the needs of local schools</a:t>
            </a:r>
          </a:p>
          <a:p>
            <a:r>
              <a:rPr lang="en-US" dirty="0" smtClean="0"/>
              <a:t>Allow children more time to become accustomed to the new nutrition standards</a:t>
            </a:r>
          </a:p>
          <a:p>
            <a:r>
              <a:rPr lang="en-US" dirty="0" smtClean="0"/>
              <a:t>Conduct more research in order to increase generalizability of studies</a:t>
            </a:r>
          </a:p>
          <a:p>
            <a:pPr marL="27432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0152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432131"/>
            <a:ext cx="2838659" cy="1264920"/>
          </a:xfrm>
        </p:spPr>
        <p:txBody>
          <a:bodyPr>
            <a:noAutofit/>
          </a:bodyPr>
          <a:lstStyle/>
          <a:p>
            <a:r>
              <a:rPr lang="en-US" sz="4400" dirty="0" smtClean="0"/>
              <a:t>Thank you</a:t>
            </a:r>
            <a:endParaRPr lang="en-US" sz="4400" dirty="0"/>
          </a:p>
        </p:txBody>
      </p:sp>
      <p:pic>
        <p:nvPicPr>
          <p:cNvPr id="7" name="Picture Placeholder 6" descr="boy smiling.jpg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42" r="14242"/>
          <a:stretch>
            <a:fillRect/>
          </a:stretch>
        </p:blipFill>
        <p:spPr>
          <a:xfrm>
            <a:off x="3580871" y="1093101"/>
            <a:ext cx="5182128" cy="4827606"/>
          </a:xfrm>
        </p:spPr>
      </p:pic>
      <p:sp>
        <p:nvSpPr>
          <p:cNvPr id="8" name="TextBox 7"/>
          <p:cNvSpPr txBox="1"/>
          <p:nvPr/>
        </p:nvSpPr>
        <p:spPr>
          <a:xfrm>
            <a:off x="3536535" y="6134399"/>
            <a:ext cx="56074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US" sz="1400" dirty="0" smtClean="0"/>
              <a:t>Photo: </a:t>
            </a:r>
            <a:r>
              <a:rPr lang="en-US" sz="1400" dirty="0"/>
              <a:t>N</a:t>
            </a:r>
            <a:r>
              <a:rPr lang="en-US" sz="1400" dirty="0" smtClean="0"/>
              <a:t>icholas </a:t>
            </a:r>
            <a:r>
              <a:rPr lang="en-US" sz="1400" dirty="0" err="1"/>
              <a:t>G</a:t>
            </a:r>
            <a:r>
              <a:rPr lang="en-US" sz="1400" dirty="0" err="1" smtClean="0"/>
              <a:t>riner</a:t>
            </a:r>
            <a:r>
              <a:rPr lang="en-US" sz="1400" dirty="0" smtClean="0"/>
              <a:t>/</a:t>
            </a:r>
            <a:r>
              <a:rPr lang="en-US" sz="1400" dirty="0"/>
              <a:t>H</a:t>
            </a:r>
            <a:r>
              <a:rPr lang="en-US" sz="1400" dirty="0" smtClean="0"/>
              <a:t>oward County </a:t>
            </a:r>
            <a:r>
              <a:rPr lang="en-US" sz="1400" dirty="0"/>
              <a:t>P</a:t>
            </a:r>
            <a:r>
              <a:rPr lang="en-US" sz="1400" dirty="0" smtClean="0"/>
              <a:t>ublic </a:t>
            </a:r>
            <a:r>
              <a:rPr lang="en-US" sz="1400" dirty="0"/>
              <a:t>S</a:t>
            </a:r>
            <a:r>
              <a:rPr lang="en-US" sz="1400" dirty="0" smtClean="0"/>
              <a:t>chool </a:t>
            </a:r>
            <a:r>
              <a:rPr lang="en-US" sz="1400" dirty="0"/>
              <a:t>S</a:t>
            </a:r>
            <a:r>
              <a:rPr lang="en-US" sz="1400" dirty="0" smtClean="0"/>
              <a:t>ystem</a:t>
            </a:r>
          </a:p>
          <a:p>
            <a:pPr defTabSz="457200">
              <a:defRPr/>
            </a:pPr>
            <a:r>
              <a:rPr lang="en-US" sz="1200" dirty="0" smtClean="0"/>
              <a:t>Source</a:t>
            </a:r>
            <a:r>
              <a:rPr lang="en-US" sz="1200" dirty="0"/>
              <a:t>: https://</a:t>
            </a:r>
            <a:r>
              <a:rPr lang="en-US" sz="1200" dirty="0" err="1"/>
              <a:t>www.wsj.com</a:t>
            </a:r>
            <a:r>
              <a:rPr lang="en-US" sz="1200" dirty="0"/>
              <a:t>/articles/how-schools-can-get-children-to-eat-their-vegetables-1487944388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62088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Expo">
      <a:dk1>
        <a:sysClr val="windowText" lastClr="000000"/>
      </a:dk1>
      <a:lt1>
        <a:sysClr val="window" lastClr="FFFFFF"/>
      </a:lt1>
      <a:dk2>
        <a:srgbClr val="263B86"/>
      </a:dk2>
      <a:lt2>
        <a:srgbClr val="76B6F2"/>
      </a:lt2>
      <a:accent1>
        <a:srgbClr val="FBC01E"/>
      </a:accent1>
      <a:accent2>
        <a:srgbClr val="EFE1A2"/>
      </a:accent2>
      <a:accent3>
        <a:srgbClr val="FA8716"/>
      </a:accent3>
      <a:accent4>
        <a:srgbClr val="BE0204"/>
      </a:accent4>
      <a:accent5>
        <a:srgbClr val="640F10"/>
      </a:accent5>
      <a:accent6>
        <a:srgbClr val="7E13E3"/>
      </a:accent6>
      <a:hlink>
        <a:srgbClr val="D2D200"/>
      </a:hlink>
      <a:folHlink>
        <a:srgbClr val="D0B9F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Clarity.thmx</Template>
  <TotalTime>2504</TotalTime>
  <Words>1202</Words>
  <Application>Microsoft Macintosh PowerPoint</Application>
  <PresentationFormat>On-screen Show (4:3)</PresentationFormat>
  <Paragraphs>164</Paragraphs>
  <Slides>21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Clarity</vt:lpstr>
      <vt:lpstr>Plate waste after the Healthy Hunger-Free Kids Act: Methods of Measurement, Contributing Factors, and Promising Practices </vt:lpstr>
      <vt:lpstr>Background</vt:lpstr>
      <vt:lpstr>Purpose </vt:lpstr>
      <vt:lpstr>Comparison of Food Group Standards in the National School Lunch Program Before and After the Healthy Hunger-Free Kids Act</vt:lpstr>
      <vt:lpstr>PowerPoint Presentation</vt:lpstr>
      <vt:lpstr>Comparing Level of Challenge SFAs Report in Implementing the Updated Meal Patterns</vt:lpstr>
      <vt:lpstr>Methodology</vt:lpstr>
      <vt:lpstr>Literature Review</vt:lpstr>
      <vt:lpstr>Agency and Organization Website Review</vt:lpstr>
      <vt:lpstr>Interviews</vt:lpstr>
      <vt:lpstr>Findings</vt:lpstr>
      <vt:lpstr>Weight and Volume Method</vt:lpstr>
      <vt:lpstr>Photography</vt:lpstr>
      <vt:lpstr>Observation</vt:lpstr>
      <vt:lpstr>Student Recall and Interviews</vt:lpstr>
      <vt:lpstr>Evaluation of Plate Waste Methodologies</vt:lpstr>
      <vt:lpstr>Factors Contributing to Plate Waste</vt:lpstr>
      <vt:lpstr>Promising Practices</vt:lpstr>
      <vt:lpstr>Limitations</vt:lpstr>
      <vt:lpstr>Analysis &amp; Recommendations</vt:lpstr>
      <vt:lpstr>Thank you</vt:lpstr>
    </vt:vector>
  </TitlesOfParts>
  <Company>USC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Plate Waste after the Health Hunger-Free Kids Act</dc:title>
  <dc:creator>Amanda Bennett</dc:creator>
  <cp:lastModifiedBy>Amanda Bennett</cp:lastModifiedBy>
  <cp:revision>56</cp:revision>
  <dcterms:created xsi:type="dcterms:W3CDTF">2017-05-04T14:11:42Z</dcterms:created>
  <dcterms:modified xsi:type="dcterms:W3CDTF">2017-05-12T15:30:03Z</dcterms:modified>
</cp:coreProperties>
</file>